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3" r:id="rId8"/>
    <p:sldId id="262" r:id="rId9"/>
    <p:sldId id="264" r:id="rId10"/>
    <p:sldId id="265" r:id="rId11"/>
    <p:sldId id="267" r:id="rId12"/>
    <p:sldId id="269" r:id="rId13"/>
    <p:sldId id="268" r:id="rId14"/>
    <p:sldId id="270" r:id="rId15"/>
    <p:sldId id="271" r:id="rId16"/>
    <p:sldId id="266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9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1936-17E8-40A9-AF4E-7D4C4B3793A8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6658-61C7-42CF-AB04-52EE4E020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1936-17E8-40A9-AF4E-7D4C4B3793A8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6658-61C7-42CF-AB04-52EE4E020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1936-17E8-40A9-AF4E-7D4C4B3793A8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6658-61C7-42CF-AB04-52EE4E020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1936-17E8-40A9-AF4E-7D4C4B3793A8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6658-61C7-42CF-AB04-52EE4E020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1936-17E8-40A9-AF4E-7D4C4B3793A8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6658-61C7-42CF-AB04-52EE4E020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1936-17E8-40A9-AF4E-7D4C4B3793A8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6658-61C7-42CF-AB04-52EE4E020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1936-17E8-40A9-AF4E-7D4C4B3793A8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6658-61C7-42CF-AB04-52EE4E020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1936-17E8-40A9-AF4E-7D4C4B3793A8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6658-61C7-42CF-AB04-52EE4E020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1936-17E8-40A9-AF4E-7D4C4B3793A8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6658-61C7-42CF-AB04-52EE4E020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1936-17E8-40A9-AF4E-7D4C4B3793A8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6658-61C7-42CF-AB04-52EE4E020C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1936-17E8-40A9-AF4E-7D4C4B3793A8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6658-61C7-42CF-AB04-52EE4E020CF3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D391936-17E8-40A9-AF4E-7D4C4B3793A8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991E6658-61C7-42CF-AB04-52EE4E020CF3}" type="slidenum">
              <a:rPr lang="en-US" smtClean="0"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9.3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Infinite Series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45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Geometri</a:t>
            </a:r>
            <a:r>
              <a:rPr lang="en-US" dirty="0" smtClean="0"/>
              <a:t>c Series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09443" y="1807361"/>
                <a:ext cx="7125112" cy="4669639"/>
              </a:xfrm>
            </p:spPr>
            <p:txBody>
              <a:bodyPr/>
              <a:lstStyle/>
              <a:p>
                <a:r>
                  <a:rPr lang="en-US" dirty="0" smtClean="0"/>
                  <a:t>Determine whether the series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> converges, and if so find its sum.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Solution:</a:t>
                </a:r>
              </a:p>
              <a:p>
                <a:r>
                  <a:rPr lang="en-US" dirty="0" smtClean="0"/>
                  <a:t>This is a geometric series in concealed form, since we can rewrite it.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−1(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−1)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−1)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9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−1)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9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9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−1)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9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dirty="0" smtClean="0"/>
                  <a:t>Where 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 smtClean="0"/>
                  <a:t> &gt; 1 and therefore diverges.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9443" y="1807361"/>
                <a:ext cx="7125112" cy="4669639"/>
              </a:xfrm>
              <a:blipFill rotWithShape="1">
                <a:blip r:embed="rId2"/>
                <a:stretch>
                  <a:fillRect l="-514" t="-9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8285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09443" y="1807361"/>
                <a:ext cx="7125112" cy="482203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Determine whether the series 1 -1 + 1 – 1 + 1 – 1 + … converges or diverges.  If it converges, find the sum.</a:t>
                </a:r>
              </a:p>
              <a:p>
                <a:endParaRPr lang="en-US" dirty="0"/>
              </a:p>
              <a:p>
                <a:r>
                  <a:rPr lang="en-US" dirty="0" smtClean="0"/>
                  <a:t>Solution:</a:t>
                </a:r>
              </a:p>
              <a:p>
                <a:r>
                  <a:rPr lang="en-US" dirty="0" smtClean="0"/>
                  <a:t>It seems like it should have a sum of zero since the positives and negatives could cancel one another.  However, this is NOT CORRECT.</a:t>
                </a:r>
              </a:p>
              <a:p>
                <a:r>
                  <a:rPr lang="en-US" dirty="0" smtClean="0"/>
                  <a:t>Start with the partial sums.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(first sum)		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(second sum) 	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1 −1=0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(third sum) 		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1 −1+1=1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(fourth sum)		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1 −1+1 −1</m:t>
                    </m:r>
                  </m:oMath>
                </a14:m>
                <a:r>
                  <a:rPr lang="en-US" dirty="0"/>
                  <a:t>	etc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Thus, the sequence of partial sums is 1, 0, 1, 0, 1, 0, … which diverges.  </a:t>
                </a:r>
              </a:p>
              <a:p>
                <a:r>
                  <a:rPr lang="en-US" dirty="0" smtClean="0"/>
                  <a:t>Therefore, the given series diverges and has no sum.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9443" y="1807361"/>
                <a:ext cx="7125112" cy="4822039"/>
              </a:xfrm>
              <a:blipFill rotWithShape="1">
                <a:blip r:embed="rId2"/>
                <a:stretch>
                  <a:fillRect l="-342" t="-3283" r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176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 Number Example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09443" y="1807361"/>
                <a:ext cx="7125112" cy="4593439"/>
              </a:xfrm>
            </p:spPr>
            <p:txBody>
              <a:bodyPr/>
              <a:lstStyle/>
              <a:p>
                <a:r>
                  <a:rPr lang="en-US" dirty="0" smtClean="0"/>
                  <a:t>Find the rational number represented by the repeating decimal 0.784784784…</a:t>
                </a:r>
              </a:p>
              <a:p>
                <a:endParaRPr lang="en-US" dirty="0"/>
              </a:p>
              <a:p>
                <a:r>
                  <a:rPr lang="en-US" dirty="0" smtClean="0"/>
                  <a:t>Solution:</a:t>
                </a:r>
              </a:p>
              <a:p>
                <a:r>
                  <a:rPr lang="en-US" dirty="0" smtClean="0"/>
                  <a:t>0.784784784…=0.784 + 0.000784 + 0.000000784+…</a:t>
                </a:r>
                <a:endParaRPr lang="en-US" dirty="0"/>
              </a:p>
              <a:p>
                <a:r>
                  <a:rPr lang="en-US" dirty="0" smtClean="0"/>
                  <a:t>Therefore, the given decimal is the sum of a geometric series with a = 0.784 and r = 0.001.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When the sum formula				is applied, we get </a:t>
                </a:r>
                <a:r>
                  <a:rPr lang="en-US" dirty="0"/>
                  <a:t>0.784784784</a:t>
                </a:r>
                <a:r>
                  <a:rPr lang="en-US" dirty="0" smtClean="0"/>
                  <a:t>…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.784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1−.001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784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999</m:t>
                        </m:r>
                      </m:den>
                    </m:f>
                  </m:oMath>
                </a14:m>
                <a:r>
                  <a:rPr lang="en-US" dirty="0" smtClean="0"/>
                  <a:t> 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9443" y="1807361"/>
                <a:ext cx="7125112" cy="4593439"/>
              </a:xfrm>
              <a:blipFill rotWithShape="1">
                <a:blip r:embed="rId2"/>
                <a:stretch>
                  <a:fillRect l="-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76800"/>
            <a:ext cx="1300162" cy="63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083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Finding Values for Which a Series Converges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7056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788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Telescoping Sums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telescoping sum is a sum in which simplifying the sum leads to one term in each set of parentheses canceling out a term in the next set of parentheses until the entire sum “collapses” (like a folding telescope) into just two terms.</a:t>
            </a:r>
          </a:p>
          <a:p>
            <a:endParaRPr lang="en-US" dirty="0"/>
          </a:p>
          <a:p>
            <a:r>
              <a:rPr lang="en-US" dirty="0" smtClean="0"/>
              <a:t>See example 5 on page 619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046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Harmonic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more time today.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We will go over these on Thursday because they are very important.  If you are dying to finish your notes now, they are on page 620.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265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wegsd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219200"/>
            <a:ext cx="4038600" cy="2873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609600"/>
            <a:ext cx="4038600" cy="4148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101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Beautiful Fall Colors Near Napa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dlewis\AppData\Local\Microsoft\Windows\Temporary Internet Files\Content.Outlook\B2XPJWPL\100MEDIA$IMAG14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7162800" cy="428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507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graphics are attributed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905000"/>
            <a:ext cx="5726654" cy="4051437"/>
          </a:xfrm>
          <a:prstGeom prst="rect">
            <a:avLst/>
          </a:prstGeom>
        </p:spPr>
        <p:txBody>
          <a:bodyPr/>
          <a:lstStyle/>
          <a:p>
            <a:endParaRPr lang="en-US" i="1" dirty="0" smtClean="0"/>
          </a:p>
          <a:p>
            <a:r>
              <a:rPr lang="en-US" i="1" dirty="0" smtClean="0"/>
              <a:t>Calculus,10/E</a:t>
            </a:r>
            <a:r>
              <a:rPr lang="en-US" dirty="0" smtClean="0"/>
              <a:t> by Howard Anton, Irl Bivens, and Stephen Davis</a:t>
            </a:r>
            <a:br>
              <a:rPr lang="en-US" dirty="0" smtClean="0"/>
            </a:br>
            <a:r>
              <a:rPr lang="en-US" dirty="0" smtClean="0"/>
              <a:t>Copyright © 2009 by John Wiley &amp; Sons, Inc.  All rights reserved.”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09443" y="1371600"/>
                <a:ext cx="7125112" cy="4952999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solidFill>
                      <a:srgbClr val="00B0F0"/>
                    </a:solidFill>
                  </a:rPr>
                  <a:t>The purpose of this section is to discuss sums that contain infinitely many terms</a:t>
                </a:r>
                <a:r>
                  <a:rPr lang="en-US" dirty="0" smtClean="0"/>
                  <a:t>.  The most familiar examples of such sums occur in the decimal representations or real numbers.  For example, when we write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in the decimal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= 0.33333… we mean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= 0.3 + 0.03 + 0.003 + 0.0003 + …			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which suggests that the decimal representation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00B0F0"/>
                    </a:solidFill>
                  </a:rPr>
                  <a:t> can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rgbClr val="00B0F0"/>
                    </a:solidFill>
                  </a:rPr>
                  <a:t>	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be viewed as a sum of infinitely many real numbers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9443" y="1371600"/>
                <a:ext cx="7125112" cy="4952999"/>
              </a:xfrm>
              <a:blipFill rotWithShape="1">
                <a:blip r:embed="rId2"/>
                <a:stretch>
                  <a:fillRect l="-514" r="-1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1252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5724"/>
            <a:ext cx="7296355" cy="924475"/>
          </a:xfrm>
        </p:spPr>
        <p:txBody>
          <a:bodyPr/>
          <a:lstStyle/>
          <a:p>
            <a:r>
              <a:rPr lang="en-US" dirty="0" smtClean="0"/>
              <a:t>Sums of Infinite Series - Definition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843608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621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125113" cy="924475"/>
          </a:xfrm>
        </p:spPr>
        <p:txBody>
          <a:bodyPr/>
          <a:lstStyle/>
          <a:p>
            <a:r>
              <a:rPr lang="en-US" dirty="0" smtClean="0"/>
              <a:t>Sums of Infinite Series - example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09443" y="1807361"/>
                <a:ext cx="7125112" cy="489823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0.3333… = 0.3 </a:t>
                </a:r>
                <a:r>
                  <a:rPr lang="en-US" dirty="0"/>
                  <a:t>+ 0.03 + 0.003 + 0.0003 + </a:t>
                </a:r>
                <a:r>
                  <a:rPr lang="en-US" dirty="0" smtClean="0"/>
                  <a:t>…</a:t>
                </a:r>
              </a:p>
              <a:p>
                <a:pPr marL="0" indent="0">
                  <a:buNone/>
                </a:pPr>
                <a:r>
                  <a:rPr lang="en-US" dirty="0" smtClean="0"/>
                  <a:t>	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	</a:t>
                </a:r>
                <a:r>
                  <a:rPr lang="en-US" dirty="0" smtClean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+ …</a:t>
                </a:r>
              </a:p>
              <a:p>
                <a:r>
                  <a:rPr lang="en-US" dirty="0" smtClean="0"/>
                  <a:t>If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we break this up into finite sums</a:t>
                </a:r>
                <a:r>
                  <a:rPr lang="en-US" dirty="0" smtClean="0"/>
                  <a:t>, it looks like: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(first sum)	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 smtClean="0"/>
                  <a:t> = 0.3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(second sum) 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= 0.33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 (third sum) 	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= 0.333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 smtClean="0"/>
                  <a:t> (fourth sum)	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= 0.3333	etc.</a:t>
                </a:r>
              </a:p>
              <a:p>
                <a:r>
                  <a:rPr lang="en-US" dirty="0" smtClean="0"/>
                  <a:t>These approximations to the “sum” of the infinite series will get closer and closer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as we add more terms.</a:t>
                </a:r>
              </a:p>
              <a:p>
                <a:r>
                  <a:rPr lang="en-US" dirty="0" smtClean="0">
                    <a:solidFill>
                      <a:srgbClr val="00B0F0"/>
                    </a:solidFill>
                  </a:rPr>
                  <a:t>This suggests that the desired sum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might be the limit of this sequence of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approximations:</a:t>
                </a:r>
                <a:endParaRPr lang="en-US" dirty="0">
                  <a:solidFill>
                    <a:srgbClr val="00B0F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(nth sum)	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/>
                  <a:t>+…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9443" y="1807361"/>
                <a:ext cx="7125112" cy="4898239"/>
              </a:xfrm>
              <a:blipFill rotWithShape="1">
                <a:blip r:embed="rId2"/>
                <a:stretch>
                  <a:fillRect l="-342" t="-2239" r="-1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893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125113" cy="924475"/>
          </a:xfrm>
        </p:spPr>
        <p:txBody>
          <a:bodyPr/>
          <a:lstStyle/>
          <a:p>
            <a:r>
              <a:rPr lang="en-US" dirty="0" smtClean="0"/>
              <a:t>Sums of Infinite Series as a Limit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762000"/>
                <a:ext cx="7848600" cy="5867401"/>
              </a:xfrm>
            </p:spPr>
            <p:txBody>
              <a:bodyPr>
                <a:normAutofit fontScale="92500" lnSpcReduction="20000"/>
              </a:bodyPr>
              <a:lstStyle/>
              <a:p>
                <a:endParaRPr lang="en-US" dirty="0" smtClean="0"/>
              </a:p>
              <a:p>
                <a:r>
                  <a:rPr lang="en-US" dirty="0" smtClean="0"/>
                  <a:t>We need to calculate the limit: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	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→+∞</m:t>
                        </m:r>
                      </m:lim>
                    </m:limLow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/>
                  <a:t>+…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>
                    <a:solidFill>
                      <a:srgbClr val="00B0F0"/>
                    </a:solidFill>
                  </a:rPr>
                  <a:t>Since it is difficult to do in this form, we need to manipulate and rewrite the sum first</a:t>
                </a:r>
                <a:r>
                  <a:rPr lang="en-US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∗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+…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)</a:t>
                </a:r>
                <a:r>
                  <a:rPr lang="en-US" dirty="0" smtClean="0"/>
                  <a:t>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 smtClean="0"/>
                  <a:t>			multiply both sides by 1/10</a:t>
                </a:r>
              </a:p>
              <a:p>
                <a:r>
                  <a:rPr lang="en-US" dirty="0" smtClean="0"/>
                  <a:t>If we distribute and subtract the previous line from the nth sum, we get a closed form where the number of terms does not vary with n.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+…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+…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)</a:t>
                </a:r>
                <a:r>
                  <a:rPr lang="en-US" dirty="0"/>
                  <a:t>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+…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0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…-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b="0" i="0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 smtClean="0"/>
                  <a:t>(1-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)	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∗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en-US" i="1" dirty="0">
                        <a:latin typeface="Cambria Math"/>
                      </a:rPr>
                      <m:t>∗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(1-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)</a:t>
                </a:r>
                <a:r>
                  <a:rPr lang="en-US" dirty="0" smtClean="0"/>
                  <a:t>				multiply both sides by 10/9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(</a:t>
                </a:r>
                <a:r>
                  <a:rPr lang="en-US" dirty="0"/>
                  <a:t>1-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)</a:t>
                </a:r>
                <a:r>
                  <a:rPr lang="en-US" dirty="0"/>
                  <a:t>	</a:t>
                </a:r>
                <a:r>
                  <a:rPr lang="en-US" dirty="0" smtClean="0"/>
                  <a:t>				which we can finally take the limit of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	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1-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m:rPr>
                        <m:nor/>
                      </m:rPr>
                      <a:rPr lang="en-US" dirty="0"/>
                      <m:t>)</m:t>
                    </m:r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(</a:t>
                </a:r>
                <a:r>
                  <a:rPr lang="en-US" dirty="0"/>
                  <a:t>1-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					YEAH!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762000"/>
                <a:ext cx="7848600" cy="5867401"/>
              </a:xfrm>
              <a:blipFill rotWithShape="1">
                <a:blip r:embed="rId2"/>
                <a:stretch>
                  <a:fillRect l="-311" r="-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2405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Definition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number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B0F0"/>
                    </a:solidFill>
                  </a:rPr>
                  <a:t> is called the nth partial sum of the series and the sequence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aseline="-25000" dirty="0">
                    <a:solidFill>
                      <a:srgbClr val="00B0F0"/>
                    </a:solidFill>
                  </a:rPr>
                  <a:t>n=1</a:t>
                </a:r>
                <a:r>
                  <a:rPr lang="en-US" baseline="30000" dirty="0">
                    <a:solidFill>
                      <a:srgbClr val="00B0F0"/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en-US" i="1" baseline="30000" dirty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baseline="30000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is called the sequence of partial sums</a:t>
                </a:r>
                <a:r>
                  <a:rPr lang="en-US" dirty="0" smtClean="0"/>
                  <a:t>.</a:t>
                </a:r>
                <a:endParaRPr lang="en-US" baseline="30000" dirty="0"/>
              </a:p>
              <a:p>
                <a:r>
                  <a:rPr lang="en-US" dirty="0" smtClean="0"/>
                  <a:t> As n increases, the partial sum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+…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includes more and more terms of the series.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14" t="-5414" r="-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91313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746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you probably remember from Algebra II, </a:t>
            </a:r>
            <a:r>
              <a:rPr lang="en-US" dirty="0" smtClean="0">
                <a:solidFill>
                  <a:srgbClr val="00B0F0"/>
                </a:solidFill>
              </a:rPr>
              <a:t>Geometric Series are series in which each term is obtained by multiplying the preceding term by some fixed constant (r = common ratio)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Sometimes it is desirable to start the index of summation of an infinite series at k = 0 rater than k = 1 like they do in the theorem below: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810224"/>
            <a:ext cx="91059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91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at k</a:t>
            </a:r>
            <a:r>
              <a:rPr lang="en-US" dirty="0" smtClean="0"/>
              <a:t> = 0 vs k = 1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we start the index of summation at k = 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would be called the zeroth term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would be called the zeroth partial sum.</a:t>
                </a:r>
              </a:p>
              <a:p>
                <a:r>
                  <a:rPr lang="en-US" dirty="0" smtClean="0"/>
                  <a:t>It can be proven that changing the starting value for the index of summation of an infinite series has no effect on the convergence, the divergence, or the sum.</a:t>
                </a:r>
              </a:p>
              <a:p>
                <a:r>
                  <a:rPr lang="en-US" dirty="0" smtClean="0"/>
                  <a:t>The difference for the geometric series would be 			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The proof of Theorem 9.3.3 and, hence, the series on the previous line is on page 618 and is very similar to the work on slide #6.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14" r="-1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3410148"/>
      </p:ext>
    </p:extLst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TC102455610[[fn=Autumn]]</Template>
  <TotalTime>286</TotalTime>
  <Words>765</Words>
  <Application>Microsoft Office PowerPoint</Application>
  <PresentationFormat>On-screen Show (4:3)</PresentationFormat>
  <Paragraphs>93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Autumn</vt:lpstr>
      <vt:lpstr>Section 9.3</vt:lpstr>
      <vt:lpstr>All graphics are attributed to:</vt:lpstr>
      <vt:lpstr>Introduction</vt:lpstr>
      <vt:lpstr>Sums of Infinite Series - Definition</vt:lpstr>
      <vt:lpstr>Sums of Infinite Series - example</vt:lpstr>
      <vt:lpstr>Sums of Infinite Series as a Limit</vt:lpstr>
      <vt:lpstr>Formal Definition</vt:lpstr>
      <vt:lpstr>Geometric Series</vt:lpstr>
      <vt:lpstr>Starting at k = 0 vs k = 1</vt:lpstr>
      <vt:lpstr>Example of Geometric Series</vt:lpstr>
      <vt:lpstr>Example</vt:lpstr>
      <vt:lpstr>Rational Number Example</vt:lpstr>
      <vt:lpstr>Example Finding Values for Which a Series Converges</vt:lpstr>
      <vt:lpstr>Telescoping Sums</vt:lpstr>
      <vt:lpstr>Harmonic Series</vt:lpstr>
      <vt:lpstr>PowerPoint Presentation</vt:lpstr>
      <vt:lpstr>Beautiful Fall Colors Near Napa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9.3</dc:title>
  <dc:creator>Lewis, Deborah</dc:creator>
  <cp:lastModifiedBy>Lewis, Deborah</cp:lastModifiedBy>
  <cp:revision>19</cp:revision>
  <dcterms:created xsi:type="dcterms:W3CDTF">2014-10-24T19:11:35Z</dcterms:created>
  <dcterms:modified xsi:type="dcterms:W3CDTF">2014-11-10T23:08:16Z</dcterms:modified>
</cp:coreProperties>
</file>